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50" r:id="rId5"/>
  </p:sldMasterIdLst>
  <p:notesMasterIdLst>
    <p:notesMasterId r:id="rId43"/>
  </p:notesMasterIdLst>
  <p:handoutMasterIdLst>
    <p:handoutMasterId r:id="rId44"/>
  </p:handoutMasterIdLst>
  <p:sldIdLst>
    <p:sldId id="1403" r:id="rId6"/>
    <p:sldId id="1396" r:id="rId7"/>
    <p:sldId id="267" r:id="rId8"/>
    <p:sldId id="266" r:id="rId9"/>
    <p:sldId id="1385" r:id="rId10"/>
    <p:sldId id="1388" r:id="rId11"/>
    <p:sldId id="1426" r:id="rId12"/>
    <p:sldId id="1442" r:id="rId13"/>
    <p:sldId id="1421" r:id="rId14"/>
    <p:sldId id="1433" r:id="rId15"/>
    <p:sldId id="1434" r:id="rId16"/>
    <p:sldId id="1435" r:id="rId17"/>
    <p:sldId id="1436" r:id="rId18"/>
    <p:sldId id="1437" r:id="rId19"/>
    <p:sldId id="1438" r:id="rId20"/>
    <p:sldId id="1439" r:id="rId21"/>
    <p:sldId id="1422" r:id="rId22"/>
    <p:sldId id="1432" r:id="rId23"/>
    <p:sldId id="1427" r:id="rId24"/>
    <p:sldId id="1428" r:id="rId25"/>
    <p:sldId id="1431" r:id="rId26"/>
    <p:sldId id="1429" r:id="rId27"/>
    <p:sldId id="1430" r:id="rId28"/>
    <p:sldId id="1440" r:id="rId29"/>
    <p:sldId id="1441" r:id="rId30"/>
    <p:sldId id="1423" r:id="rId31"/>
    <p:sldId id="1443" r:id="rId32"/>
    <p:sldId id="1444" r:id="rId33"/>
    <p:sldId id="1445" r:id="rId34"/>
    <p:sldId id="1446" r:id="rId35"/>
    <p:sldId id="1448" r:id="rId36"/>
    <p:sldId id="1447" r:id="rId37"/>
    <p:sldId id="1424" r:id="rId38"/>
    <p:sldId id="1425" r:id="rId39"/>
    <p:sldId id="1395" r:id="rId40"/>
    <p:sldId id="1402" r:id="rId41"/>
    <p:sldId id="1410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." id="{BF68131C-8EB2-4A6D-ABFA-02E5AB776A1B}">
          <p14:sldIdLst>
            <p14:sldId id="1403"/>
          </p14:sldIdLst>
        </p14:section>
        <p14:section name="Presentation template" id="{C7FA9FF9-CCBF-4AFF-8011-39A1B6C3CC0F}">
          <p14:sldIdLst>
            <p14:sldId id="1396"/>
            <p14:sldId id="267"/>
            <p14:sldId id="266"/>
            <p14:sldId id="1385"/>
            <p14:sldId id="1388"/>
            <p14:sldId id="1426"/>
            <p14:sldId id="1442"/>
            <p14:sldId id="1421"/>
            <p14:sldId id="1433"/>
            <p14:sldId id="1434"/>
            <p14:sldId id="1435"/>
            <p14:sldId id="1436"/>
            <p14:sldId id="1437"/>
            <p14:sldId id="1438"/>
            <p14:sldId id="1439"/>
            <p14:sldId id="1422"/>
            <p14:sldId id="1432"/>
            <p14:sldId id="1427"/>
            <p14:sldId id="1428"/>
            <p14:sldId id="1431"/>
            <p14:sldId id="1429"/>
            <p14:sldId id="1430"/>
            <p14:sldId id="1440"/>
            <p14:sldId id="1441"/>
            <p14:sldId id="1423"/>
            <p14:sldId id="1443"/>
            <p14:sldId id="1444"/>
            <p14:sldId id="1445"/>
            <p14:sldId id="1446"/>
            <p14:sldId id="1448"/>
            <p14:sldId id="1447"/>
            <p14:sldId id="1424"/>
            <p14:sldId id="1425"/>
            <p14:sldId id="1395"/>
            <p14:sldId id="1402"/>
            <p14:sldId id="1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10" name="Mark Rhodes" initials="MR" lastIdx="1" clrIdx="10">
    <p:extLst>
      <p:ext uri="{19B8F6BF-5375-455C-9EA6-DF929625EA0E}">
        <p15:presenceInfo xmlns:p15="http://schemas.microsoft.com/office/powerpoint/2012/main" userId="Mark Rhodes" providerId="None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49A"/>
    <a:srgbClr val="1E275C"/>
    <a:srgbClr val="000000"/>
    <a:srgbClr val="1B4499"/>
    <a:srgbClr val="001E60"/>
    <a:srgbClr val="E6E6E6"/>
    <a:srgbClr val="0095C8"/>
    <a:srgbClr val="E1B81C"/>
    <a:srgbClr val="E4002B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D739B-FB7E-458F-BD70-AEE7BC0A865A}" v="370" dt="2024-10-16T03:16:29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10/16/2024 7:38 AM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10/16/2024 7:35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10/16/2024 7:35 AM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0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10/16/2024 7:37 AM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https://stoneridgesoftware.com/use-workflows-in-dynamics-365-finance-and-operations-to-strengthen-your-financial-process/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10/16/2024 7:38 AM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403F666D-A8D8-F547-6EAC-576053EBA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795" y="1"/>
            <a:ext cx="12445270" cy="699814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4114E-5918-B1DB-D683-8740D063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67774B5-F68C-1108-7441-1A84E31C5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7BE35-4283-FC22-2DF1-9BAE77625F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C02CC332-457D-2159-182F-CF67A980D719}"/>
              </a:ext>
            </a:extLst>
          </p:cNvPr>
          <p:cNvSpPr txBox="1"/>
          <p:nvPr userDrawn="1"/>
        </p:nvSpPr>
        <p:spPr>
          <a:xfrm>
            <a:off x="9732132" y="6592734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>
                <a:solidFill>
                  <a:schemeClr val="tx1"/>
                </a:solidFill>
              </a:rPr>
              <a:t>@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-50" baseline="0">
                <a:solidFill>
                  <a:schemeClr val="tx1"/>
                </a:solidFill>
              </a:rPr>
              <a:t>202</a:t>
            </a:r>
            <a:r>
              <a:rPr lang="en-US" spc="-50" baseline="0">
                <a:solidFill>
                  <a:schemeClr val="tx1"/>
                </a:solidFill>
              </a:rPr>
              <a:t>4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60" baseline="0">
                <a:solidFill>
                  <a:schemeClr val="tx1"/>
                </a:solidFill>
              </a:rPr>
              <a:t>Dynamic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40" baseline="0">
                <a:solidFill>
                  <a:schemeClr val="tx1"/>
                </a:solidFill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igh angle view of a city&#10;&#10;Description automatically generated">
            <a:extLst>
              <a:ext uri="{FF2B5EF4-FFF2-40B4-BE49-F238E27FC236}">
                <a16:creationId xmlns:a16="http://schemas.microsoft.com/office/drawing/2014/main" id="{533209B7-55E9-4A43-4672-C53528ED1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t="15501"/>
          <a:stretch/>
        </p:blipFill>
        <p:spPr>
          <a:xfrm>
            <a:off x="7937" y="0"/>
            <a:ext cx="12428538" cy="6994525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11FC0C72-737D-446E-3EBF-97A33E71CB2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2024 Dynamic Communities.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9DF6-554F-15DB-5AC4-13BD037780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BEEECAA6-750A-CF5C-2442-E0417ADF8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90"/>
            <a:ext cx="12436475" cy="6992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5488C3-1EA5-3614-1946-6015D751C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29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30869-1BD4-D9D2-CE84-B199E855D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EE12B02-F83C-EE22-51AA-8DB85C11B023}"/>
              </a:ext>
            </a:extLst>
          </p:cNvPr>
          <p:cNvSpPr txBox="1"/>
          <p:nvPr userDrawn="1"/>
        </p:nvSpPr>
        <p:spPr>
          <a:xfrm>
            <a:off x="466368" y="652823"/>
            <a:ext cx="731691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The largest independent innovation, education, and training event for Microsoft Biz Apps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3D165BB-366E-FF38-B8DA-3AF941C1841F}"/>
              </a:ext>
            </a:extLst>
          </p:cNvPr>
          <p:cNvSpPr/>
          <p:nvPr userDrawn="1"/>
        </p:nvSpPr>
        <p:spPr>
          <a:xfrm>
            <a:off x="431123" y="2331509"/>
            <a:ext cx="96228" cy="494787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820B61-2594-56BE-784C-A8565846E223}"/>
              </a:ext>
            </a:extLst>
          </p:cNvPr>
          <p:cNvSpPr txBox="1"/>
          <p:nvPr userDrawn="1"/>
        </p:nvSpPr>
        <p:spPr>
          <a:xfrm>
            <a:off x="2446337" y="6760838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09A18-CADB-A7A0-34E2-48FA8D75A1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230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Multipl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44D27363-F396-8326-6117-B64BB86F30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89"/>
            <a:ext cx="12466726" cy="7009353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B28C195-13A6-C9A0-D65F-4B15E26DBBAE}"/>
              </a:ext>
            </a:extLst>
          </p:cNvPr>
          <p:cNvSpPr/>
          <p:nvPr userDrawn="1"/>
        </p:nvSpPr>
        <p:spPr>
          <a:xfrm>
            <a:off x="580899" y="745162"/>
            <a:ext cx="96228" cy="494786"/>
          </a:xfrm>
          <a:prstGeom prst="rect">
            <a:avLst/>
          </a:prstGeom>
          <a:solidFill>
            <a:srgbClr val="E88C24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9FF92-AF0F-BD1E-08DB-3F4D3757DA18}"/>
              </a:ext>
            </a:extLst>
          </p:cNvPr>
          <p:cNvSpPr txBox="1"/>
          <p:nvPr userDrawn="1"/>
        </p:nvSpPr>
        <p:spPr>
          <a:xfrm>
            <a:off x="841490" y="660997"/>
            <a:ext cx="4005134" cy="7847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080">
                <a:sym typeface="Calibri"/>
              </a:rPr>
              <a:t>Speakers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A611E3E8-9C82-3A94-5AF8-DE0EEC49219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97" y="1632056"/>
            <a:ext cx="1865471" cy="1865207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1F6DAED-041B-09B2-3CC8-48D14D53E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1697" y="4189625"/>
            <a:ext cx="1865471" cy="1865207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D59FEECC-FD0F-27C0-892D-391D635CF2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46624" y="1632056"/>
            <a:ext cx="1865471" cy="1865207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7F9CB0E-D8D7-269D-46FC-3FE3C0775B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6624" y="4189625"/>
            <a:ext cx="1865471" cy="1865207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82C320-4955-A70C-46A3-AC36AD81F0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5791" y="1632056"/>
            <a:ext cx="1980443" cy="1865207"/>
          </a:xfrm>
        </p:spPr>
        <p:txBody>
          <a:bodyPr/>
          <a:lstStyle>
            <a:lvl1pPr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A81035F-BFB1-2B4A-D37D-07EA122D7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484" y="1632056"/>
            <a:ext cx="1980443" cy="1865207"/>
          </a:xfrm>
        </p:spPr>
        <p:txBody>
          <a:bodyPr/>
          <a:lstStyle>
            <a:lvl1pPr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A8498CA-DC8E-DB42-C9DB-295CBC2AB2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5791" y="4189625"/>
            <a:ext cx="1980443" cy="1865207"/>
          </a:xfrm>
        </p:spPr>
        <p:txBody>
          <a:bodyPr/>
          <a:lstStyle>
            <a:lvl1pPr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947CEC6-4DE0-3AD4-99B7-14156074EF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2484" y="4189625"/>
            <a:ext cx="1980443" cy="1865207"/>
          </a:xfrm>
        </p:spPr>
        <p:txBody>
          <a:bodyPr/>
          <a:lstStyle>
            <a:lvl1pPr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8136842-CD0A-1D81-A51A-FEBC7142305E}"/>
              </a:ext>
            </a:extLst>
          </p:cNvPr>
          <p:cNvSpPr txBox="1"/>
          <p:nvPr userDrawn="1"/>
        </p:nvSpPr>
        <p:spPr>
          <a:xfrm>
            <a:off x="272742" y="6629917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/>
              <a:t>@</a:t>
            </a:r>
            <a:r>
              <a:rPr sz="1326" spc="-66"/>
              <a:t> </a:t>
            </a:r>
            <a:r>
              <a:rPr sz="1326" spc="-51"/>
              <a:t>202</a:t>
            </a:r>
            <a:r>
              <a:rPr lang="en-US" sz="1326" spc="-51"/>
              <a:t>4</a:t>
            </a:r>
            <a:r>
              <a:rPr sz="1326" spc="-66"/>
              <a:t> </a:t>
            </a:r>
            <a:r>
              <a:rPr sz="1326" spc="61"/>
              <a:t>Dynamic</a:t>
            </a:r>
            <a:r>
              <a:rPr sz="1326" spc="-66"/>
              <a:t> </a:t>
            </a:r>
            <a:r>
              <a:rPr sz="1326" spc="41"/>
              <a:t>Communities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06B7A-D76F-8218-DCAA-6EC941C616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951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24F3BB27-192C-2308-5616-9A66200D0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89"/>
            <a:ext cx="12423307" cy="6984941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AA4E1C05-C18C-5999-ACBA-01155639006B}"/>
              </a:ext>
            </a:extLst>
          </p:cNvPr>
          <p:cNvSpPr txBox="1"/>
          <p:nvPr userDrawn="1"/>
        </p:nvSpPr>
        <p:spPr>
          <a:xfrm>
            <a:off x="9685337" y="6637374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B400-37E7-74B2-ACB9-7ED56CD5F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ABBA802-E452-2AFC-E7D9-86DF60B7192F}"/>
              </a:ext>
            </a:extLst>
          </p:cNvPr>
          <p:cNvSpPr/>
          <p:nvPr userDrawn="1"/>
        </p:nvSpPr>
        <p:spPr>
          <a:xfrm>
            <a:off x="580899" y="745163"/>
            <a:ext cx="96228" cy="494786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A45573-240E-43E8-215E-27DACC27B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041" y="1672535"/>
            <a:ext cx="4852788" cy="4632253"/>
          </a:xfrm>
        </p:spPr>
        <p:txBody>
          <a:bodyPr/>
          <a:lstStyle>
            <a:lvl1pPr marL="291436" indent="-291436">
              <a:buClr>
                <a:srgbClr val="E88C23"/>
              </a:buClr>
              <a:buSzPct val="110000"/>
              <a:buFont typeface="Arial" panose="020B0604020202020204" pitchFamily="34" charset="0"/>
              <a:buChar char="•"/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Agenda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58E50-23C2-0424-524F-699C343C65C3}"/>
              </a:ext>
            </a:extLst>
          </p:cNvPr>
          <p:cNvSpPr txBox="1"/>
          <p:nvPr userDrawn="1"/>
        </p:nvSpPr>
        <p:spPr>
          <a:xfrm>
            <a:off x="774041" y="628494"/>
            <a:ext cx="2936625" cy="734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t">
            <a:spAutoFit/>
          </a:bodyPr>
          <a:lstStyle/>
          <a:p>
            <a:pPr marL="0" marR="0" indent="0" algn="l" defTabSz="93259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80" b="1" i="0" u="none" strike="noStrike" cap="none" spc="0" normalizeH="0" baseline="0">
                <a:ln>
                  <a:noFill/>
                </a:ln>
                <a:solidFill>
                  <a:srgbClr val="273472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Agenda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96BD7-A0D0-5697-E23A-C8FAF10B28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066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AFEECD54-600D-F37C-EE69-A8640CAD98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89"/>
            <a:ext cx="12438415" cy="6993435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D53E30DB-3424-A7B3-DD4B-ECDCD1F473EA}"/>
              </a:ext>
            </a:extLst>
          </p:cNvPr>
          <p:cNvSpPr txBox="1"/>
          <p:nvPr userDrawn="1"/>
        </p:nvSpPr>
        <p:spPr>
          <a:xfrm>
            <a:off x="2446337" y="6760838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8E884E9-8151-D4F3-956D-80BE3F8721D9}"/>
              </a:ext>
            </a:extLst>
          </p:cNvPr>
          <p:cNvSpPr/>
          <p:nvPr userDrawn="1"/>
        </p:nvSpPr>
        <p:spPr>
          <a:xfrm>
            <a:off x="580899" y="2043488"/>
            <a:ext cx="96228" cy="1246050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10028-72AC-53E2-41A9-93F66C4F0D92}"/>
              </a:ext>
            </a:extLst>
          </p:cNvPr>
          <p:cNvSpPr txBox="1"/>
          <p:nvPr userDrawn="1"/>
        </p:nvSpPr>
        <p:spPr>
          <a:xfrm>
            <a:off x="871322" y="1922300"/>
            <a:ext cx="4656520" cy="14884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lvl="0" indent="12700" eaLnBrk="1" hangingPunct="1">
              <a:spcBef>
                <a:spcPts val="100"/>
              </a:spcBef>
              <a:defRPr sz="4400" b="1" spc="-200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488">
                <a:sym typeface="Calibri"/>
              </a:rPr>
              <a:t>Thank you for Attending!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E205A04B-C58C-BC42-5E28-9F389C949012}"/>
              </a:ext>
            </a:extLst>
          </p:cNvPr>
          <p:cNvSpPr txBox="1"/>
          <p:nvPr userDrawn="1"/>
        </p:nvSpPr>
        <p:spPr>
          <a:xfrm>
            <a:off x="466368" y="652823"/>
            <a:ext cx="625011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The largest independent innovation, education, and training event for Microsoft Biz Apps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852A0F6-69FE-7925-F6B0-18B7342A4A83}"/>
              </a:ext>
            </a:extLst>
          </p:cNvPr>
          <p:cNvSpPr txBox="1"/>
          <p:nvPr userDrawn="1"/>
        </p:nvSpPr>
        <p:spPr>
          <a:xfrm>
            <a:off x="9591529" y="6089369"/>
            <a:ext cx="2737970" cy="114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5181" lvl="0" indent="12953" algn="r" defTabSz="932742" rtl="0" eaLnBrk="1" fontAlgn="auto" latinLnBrk="0" hangingPunct="1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lang="en-US" sz="1800">
                <a:solidFill>
                  <a:schemeClr val="bg1"/>
                </a:solidFill>
              </a:rPr>
              <a:t>A Dynamics-First, ‘For User, By User’ Event</a:t>
            </a:r>
          </a:p>
          <a:p>
            <a:pPr marR="5181" indent="12953" algn="r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800" spc="-25" baseline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8EE19-D4A5-89BF-DC08-BC3CB7FE89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661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C52D-7A32-0C55-6FB2-F0247B91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63" y="1144588"/>
            <a:ext cx="9328150" cy="2435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564D3-A5F1-E105-364A-C71B92B5B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163" y="3673475"/>
            <a:ext cx="9328150" cy="1689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80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9224F3D1-7667-F5A2-6FAB-1EBA7C0F8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436475" cy="6993434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647BE7B-65E1-0320-C8A6-9B9EC05A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89485E-3748-70B7-6A15-7D7BC8C6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B2A1F-346F-E426-5FCD-6CE0B300F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E0839425-C7BA-9D40-5A68-DEF9E707DF47}"/>
              </a:ext>
            </a:extLst>
          </p:cNvPr>
          <p:cNvSpPr txBox="1"/>
          <p:nvPr userDrawn="1"/>
        </p:nvSpPr>
        <p:spPr>
          <a:xfrm>
            <a:off x="9732128" y="660278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>
                <a:solidFill>
                  <a:schemeClr val="tx1"/>
                </a:solidFill>
              </a:rPr>
              <a:t>@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-50" baseline="0">
                <a:solidFill>
                  <a:schemeClr val="tx1"/>
                </a:solidFill>
              </a:rPr>
              <a:t>202</a:t>
            </a:r>
            <a:r>
              <a:rPr lang="en-US" spc="-50" baseline="0">
                <a:solidFill>
                  <a:schemeClr val="tx1"/>
                </a:solidFill>
              </a:rPr>
              <a:t>4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60" baseline="0">
                <a:solidFill>
                  <a:schemeClr val="tx1"/>
                </a:solidFill>
              </a:rPr>
              <a:t>Dynamic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40" baseline="0">
                <a:solidFill>
                  <a:schemeClr val="tx1"/>
                </a:solidFill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387991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AB300-83A5-C8A6-8997-8AA97222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9A92AF-199F-1976-F0A5-D1F4A01045F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</a:defRPr>
            </a:lvl2pPr>
            <a:lvl3pPr>
              <a:defRPr baseline="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980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689" y="1668462"/>
            <a:ext cx="5021348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 baseline="0">
                <a:solidFill>
                  <a:srgbClr val="000000"/>
                </a:solidFill>
              </a:defRPr>
            </a:lvl1pPr>
            <a:lvl2pPr marL="0" indent="0">
              <a:buNone/>
              <a:defRPr sz="2000" baseline="0">
                <a:solidFill>
                  <a:srgbClr val="000000"/>
                </a:solidFill>
              </a:defRPr>
            </a:lvl2pPr>
            <a:lvl3pPr marL="231775" indent="0">
              <a:buNone/>
              <a:tabLst/>
              <a:defRPr sz="2000" baseline="0">
                <a:solidFill>
                  <a:srgbClr val="000000"/>
                </a:solidFill>
              </a:defRPr>
            </a:lvl3pPr>
            <a:lvl4pPr marL="460375" indent="0">
              <a:buNone/>
              <a:defRPr baseline="0">
                <a:solidFill>
                  <a:srgbClr val="000000"/>
                </a:solidFill>
              </a:defRPr>
            </a:lvl4pPr>
            <a:lvl5pPr marL="685800" indent="0">
              <a:buNone/>
              <a:tabLst/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 baseline="0">
                <a:solidFill>
                  <a:srgbClr val="000000"/>
                </a:solidFill>
              </a:defRPr>
            </a:lvl1pPr>
            <a:lvl2pPr marL="0" indent="0">
              <a:buNone/>
              <a:defRPr sz="2000" baseline="0">
                <a:solidFill>
                  <a:srgbClr val="000000"/>
                </a:solidFill>
              </a:defRPr>
            </a:lvl2pPr>
            <a:lvl3pPr marL="231775" indent="0">
              <a:buNone/>
              <a:tabLst/>
              <a:defRPr sz="2000" baseline="0">
                <a:solidFill>
                  <a:srgbClr val="000000"/>
                </a:solidFill>
              </a:defRPr>
            </a:lvl3pPr>
            <a:lvl4pPr marL="460375" indent="0">
              <a:buNone/>
              <a:defRPr baseline="0">
                <a:solidFill>
                  <a:srgbClr val="000000"/>
                </a:solidFill>
              </a:defRPr>
            </a:lvl4pPr>
            <a:lvl5pPr marL="685800" indent="0">
              <a:buNone/>
              <a:tabLst/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2125662"/>
            <a:ext cx="7315200" cy="2286000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4400" b="1" i="0" spc="-10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exam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74097-9BF6-68D5-0533-DFB5696186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02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69C0B-617D-29BE-69D1-96DCD556D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677" y="459009"/>
            <a:ext cx="10972484" cy="712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9BD2D9-3E59-9AC9-5C71-E4D386FAE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972800" cy="4035501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65A25-F545-F0E8-D06C-6484AA82E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47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otes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68462"/>
            <a:ext cx="10972484" cy="494135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8327DFD5-09A3-7CE3-FE41-528CB026D80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1" y="0"/>
            <a:ext cx="12436475" cy="69934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" name="object 10">
            <a:extLst>
              <a:ext uri="{FF2B5EF4-FFF2-40B4-BE49-F238E27FC236}">
                <a16:creationId xmlns:a16="http://schemas.microsoft.com/office/drawing/2014/main" id="{FDAC7605-1A2A-2BC3-3AC8-3BD446317472}"/>
              </a:ext>
            </a:extLst>
          </p:cNvPr>
          <p:cNvSpPr txBox="1"/>
          <p:nvPr userDrawn="1"/>
        </p:nvSpPr>
        <p:spPr>
          <a:xfrm>
            <a:off x="9752328" y="65833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21CD24-D579-6250-9F9D-FD9139D8F71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14" r:id="rId2"/>
    <p:sldLayoutId id="2147484339" r:id="rId3"/>
    <p:sldLayoutId id="2147484295" r:id="rId4"/>
    <p:sldLayoutId id="2147484297" r:id="rId5"/>
    <p:sldLayoutId id="2147484264" r:id="rId6"/>
    <p:sldLayoutId id="2147484338" r:id="rId7"/>
    <p:sldLayoutId id="2147484351" r:id="rId8"/>
    <p:sldLayoutId id="2147484263" r:id="rId9"/>
    <p:sldLayoutId id="2147484337" r:id="rId10"/>
    <p:sldLayoutId id="2147484341" r:id="rId11"/>
    <p:sldLayoutId id="2147484343" r:id="rId12"/>
    <p:sldLayoutId id="2147484344" r:id="rId13"/>
    <p:sldLayoutId id="2147484347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1" i="0" kern="1200" cap="none" spc="-102" baseline="0" dirty="0" smtClean="0">
          <a:ln w="3175">
            <a:noFill/>
          </a:ln>
          <a:solidFill>
            <a:srgbClr val="1E275C"/>
          </a:solidFill>
          <a:effectLst/>
          <a:latin typeface="Segoe" panose="020B0502040200020203" pitchFamily="34" charset="77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D9A7C-1210-A2E3-4936-753F4D44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0E567-B43C-F191-A69E-49D27BDB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46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ynamics365/finance/business-performance-analytics/reports-in-bpa?source=recommendations" TargetMode="External"/><Relationship Id="rId3" Type="http://schemas.openxmlformats.org/officeDocument/2006/relationships/hyperlink" Target="https://10xds.com/blog/microsoft-power-platform-use-cases/" TargetMode="External"/><Relationship Id="rId7" Type="http://schemas.openxmlformats.org/officeDocument/2006/relationships/hyperlink" Target="https://learn.microsoft.com/en-us/dynamics365/finance/business-performance-analytics/configure-bpa?source=recommendations" TargetMode="External"/><Relationship Id="rId2" Type="http://schemas.openxmlformats.org/officeDocument/2006/relationships/hyperlink" Target="https://www.microsoft.com/en-us/power-platform/products/power-automate#Use-case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ngenioussolutions.com/blog/microsoft-powerapps-use-cases/" TargetMode="External"/><Relationship Id="rId5" Type="http://schemas.openxmlformats.org/officeDocument/2006/relationships/hyperlink" Target="https://imperiumdynamics.com/blog/power-platform-use-cases-examples" TargetMode="External"/><Relationship Id="rId4" Type="http://schemas.openxmlformats.org/officeDocument/2006/relationships/hyperlink" Target="https://powerplatformer.com/13-use-cases-for-the-power-platfor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hyperlink" Target="https://lepotica.rs/svastara/5-saveta-koji-ce-vam-olaksati-svakodnevnicu/attachment/a-frustrated-and-angry-woman-is-screaming-out-loud-and-pulling-her-hair-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scape with a tower&#10;&#10;Description automatically generated">
            <a:extLst>
              <a:ext uri="{FF2B5EF4-FFF2-40B4-BE49-F238E27FC236}">
                <a16:creationId xmlns:a16="http://schemas.microsoft.com/office/drawing/2014/main" id="{2A8A7702-D849-EC39-1AE7-83E4F390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5959"/>
          <a:stretch/>
        </p:blipFill>
        <p:spPr>
          <a:xfrm>
            <a:off x="0" y="0"/>
            <a:ext cx="12436475" cy="6994524"/>
          </a:xfrm>
          <a:prstGeom prst="rect">
            <a:avLst/>
          </a:prstGeom>
        </p:spPr>
      </p:pic>
      <p:pic>
        <p:nvPicPr>
          <p:cNvPr id="17" name="Picture 16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DA7104A4-1876-F218-924C-1DBE7991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36" y="854072"/>
            <a:ext cx="7658101" cy="1773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1F283B-2ED3-34AA-C2A9-C297486AB75C}"/>
              </a:ext>
            </a:extLst>
          </p:cNvPr>
          <p:cNvSpPr txBox="1"/>
          <p:nvPr/>
        </p:nvSpPr>
        <p:spPr>
          <a:xfrm>
            <a:off x="46037" y="5652619"/>
            <a:ext cx="6172200" cy="115877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1B4499"/>
                </a:solidFill>
                <a:latin typeface="Poppins SemiBold" pitchFamily="2" charset="77"/>
                <a:ea typeface="Helvetica Neue Condensed Black" panose="02000503000000020004" pitchFamily="2" charset="0"/>
                <a:cs typeface="Poppins SemiBold" pitchFamily="2" charset="77"/>
              </a:rPr>
              <a:t>San Antonio, Texas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1B4499"/>
                </a:solidFill>
                <a:latin typeface="Poppins SemiBold" pitchFamily="2" charset="77"/>
                <a:ea typeface="Helvetica Neue Condensed Black" panose="02000503000000020004" pitchFamily="2" charset="0"/>
                <a:cs typeface="Poppins SemiBold" pitchFamily="2" charset="77"/>
              </a:rPr>
              <a:t>October 13-17, 2024</a:t>
            </a:r>
          </a:p>
        </p:txBody>
      </p:sp>
      <p:pic>
        <p:nvPicPr>
          <p:cNvPr id="3" name="Picture 2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3730C728-999E-94D1-1180-1D3A500C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80" y="2795153"/>
            <a:ext cx="4465674" cy="4194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28B35-846E-E9DF-A6FD-4248B8456C2C}"/>
              </a:ext>
            </a:extLst>
          </p:cNvPr>
          <p:cNvSpPr txBox="1"/>
          <p:nvPr/>
        </p:nvSpPr>
        <p:spPr>
          <a:xfrm>
            <a:off x="3397894" y="2645229"/>
            <a:ext cx="6172200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800">
                <a:solidFill>
                  <a:srgbClr val="1B4499"/>
                </a:solidFill>
                <a:latin typeface="segoe ui black"/>
                <a:ea typeface="segoe ui black"/>
                <a:cs typeface="Poppins SemiBold"/>
              </a:rPr>
              <a:t>AX/FINANCE &amp; OPS</a:t>
            </a:r>
          </a:p>
        </p:txBody>
      </p:sp>
    </p:spTree>
    <p:extLst>
      <p:ext uri="{BB962C8B-B14F-4D97-AF65-F5344CB8AC3E}">
        <p14:creationId xmlns:p14="http://schemas.microsoft.com/office/powerpoint/2010/main" val="39406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sz="3100"/>
              <a:t>M365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DE4426-AAF0-E898-9671-6117DEC439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What is Microsoft 365? Online collaboration tools | Lumify - ICT Training &amp;  Certification Australia | Lumify Work PH">
            <a:extLst>
              <a:ext uri="{FF2B5EF4-FFF2-40B4-BE49-F238E27FC236}">
                <a16:creationId xmlns:a16="http://schemas.microsoft.com/office/drawing/2014/main" id="{D7F6EA64-E566-6E8F-6001-7B76BB5A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03" y="459009"/>
            <a:ext cx="6742667" cy="551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ally/Waldo | ABC For Kids Wiki | Fandom">
            <a:extLst>
              <a:ext uri="{FF2B5EF4-FFF2-40B4-BE49-F238E27FC236}">
                <a16:creationId xmlns:a16="http://schemas.microsoft.com/office/drawing/2014/main" id="{43F86544-2284-E7B5-E7C0-761360A2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606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23E6-BB3E-0D34-A727-CF2B491D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D365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0B77A-14C9-9190-F906-2B7ACF9C2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BEE72CD-87CF-7270-C63C-9A9281762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00" y="459009"/>
            <a:ext cx="7343121" cy="552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ally/Waldo | ABC For Kids Wiki | Fandom">
            <a:extLst>
              <a:ext uri="{FF2B5EF4-FFF2-40B4-BE49-F238E27FC236}">
                <a16:creationId xmlns:a16="http://schemas.microsoft.com/office/drawing/2014/main" id="{ACA8E359-9662-118E-0962-37AE22A2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5072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00F8-EE51-414B-193E-EA987AB8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8002E-B224-6731-BE15-9A2051029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7BD02-8218-6A2B-87E6-9614C95E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74" y="1240872"/>
            <a:ext cx="11637174" cy="4744475"/>
          </a:xfrm>
          <a:prstGeom prst="rect">
            <a:avLst/>
          </a:prstGeom>
        </p:spPr>
      </p:pic>
      <p:pic>
        <p:nvPicPr>
          <p:cNvPr id="4" name="Picture 2" descr="Wally/Waldo | ABC For Kids Wiki | Fandom">
            <a:extLst>
              <a:ext uri="{FF2B5EF4-FFF2-40B4-BE49-F238E27FC236}">
                <a16:creationId xmlns:a16="http://schemas.microsoft.com/office/drawing/2014/main" id="{CF7F41AF-4F20-17D9-C347-06FCD72E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469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FE5A-128B-0F90-DD04-25C6C71A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they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38B81-940A-3F55-69E4-67F2FEBB2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“Better Together”</a:t>
            </a:r>
          </a:p>
          <a:p>
            <a:r>
              <a:rPr lang="en-US"/>
              <a:t>Stitch together various interactions to make your life easier</a:t>
            </a:r>
          </a:p>
          <a:p>
            <a:r>
              <a:rPr lang="en-US"/>
              <a:t>Something happened so do something ( loop until you get the desired result )</a:t>
            </a:r>
          </a:p>
        </p:txBody>
      </p:sp>
      <p:pic>
        <p:nvPicPr>
          <p:cNvPr id="4" name="Picture 2" descr="Wally/Waldo | ABC For Kids Wiki | Fandom">
            <a:extLst>
              <a:ext uri="{FF2B5EF4-FFF2-40B4-BE49-F238E27FC236}">
                <a16:creationId xmlns:a16="http://schemas.microsoft.com/office/drawing/2014/main" id="{3AD9CE4E-DFF3-193B-1076-C03F54016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7991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182A-A398-D75D-3799-D0941A1F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0248C-FFF5-74B4-A6FC-E723893C81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DD566-BA83-4CC5-2CBD-998CF05A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48" y="1051794"/>
            <a:ext cx="6279778" cy="4890936"/>
          </a:xfrm>
          <a:prstGeom prst="rect">
            <a:avLst/>
          </a:prstGeom>
        </p:spPr>
      </p:pic>
      <p:pic>
        <p:nvPicPr>
          <p:cNvPr id="4" name="Picture 2" descr="Wally/Waldo | ABC For Kids Wiki | Fandom">
            <a:extLst>
              <a:ext uri="{FF2B5EF4-FFF2-40B4-BE49-F238E27FC236}">
                <a16:creationId xmlns:a16="http://schemas.microsoft.com/office/drawing/2014/main" id="{40271820-770C-F011-D5C1-1893096B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253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386C0E9-6FBA-E24E-DBCF-25D50B179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DD566-BA83-4CC5-2CBD-998CF05A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22" y="33286"/>
            <a:ext cx="8895229" cy="692795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AEC5D4-FD65-769D-9981-8E3891696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2" descr="Wally/Waldo | ABC For Kids Wiki | Fandom">
            <a:extLst>
              <a:ext uri="{FF2B5EF4-FFF2-40B4-BE49-F238E27FC236}">
                <a16:creationId xmlns:a16="http://schemas.microsoft.com/office/drawing/2014/main" id="{A5AF68CA-93FC-DD9D-5319-DE5E98BB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48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182A-A398-D75D-3799-D0941A1F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0248C-FFF5-74B4-A6FC-E723893C81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DD566-BA83-4CC5-2CBD-998CF05A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48" y="1051794"/>
            <a:ext cx="6279778" cy="4890936"/>
          </a:xfrm>
          <a:prstGeom prst="rect">
            <a:avLst/>
          </a:prstGeom>
        </p:spPr>
      </p:pic>
      <p:pic>
        <p:nvPicPr>
          <p:cNvPr id="4" name="Picture 2" descr="Wally/Waldo | ABC For Kids Wiki | Fandom">
            <a:extLst>
              <a:ext uri="{FF2B5EF4-FFF2-40B4-BE49-F238E27FC236}">
                <a16:creationId xmlns:a16="http://schemas.microsoft.com/office/drawing/2014/main" id="{BA887885-CA4B-6D79-1A9D-82D12650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73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29" y="1935162"/>
            <a:ext cx="6077634" cy="1351952"/>
          </a:xfrm>
        </p:spPr>
        <p:txBody>
          <a:bodyPr wrap="square" anchor="ctr">
            <a:normAutofit/>
          </a:bodyPr>
          <a:lstStyle/>
          <a:p>
            <a:r>
              <a:rPr lang="en-US" sz="2800"/>
              <a:t>Automating Finance Workflows within D365 and/or Power Automate </a:t>
            </a:r>
          </a:p>
        </p:txBody>
      </p:sp>
      <p:pic>
        <p:nvPicPr>
          <p:cNvPr id="2" name="Picture 2" descr="Wally/Waldo | ABC For Kids Wiki | Fandom">
            <a:extLst>
              <a:ext uri="{FF2B5EF4-FFF2-40B4-BE49-F238E27FC236}">
                <a16:creationId xmlns:a16="http://schemas.microsoft.com/office/drawing/2014/main" id="{3FD34E95-E937-A3E0-8A02-FDEFBE422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896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076B3-46EE-A932-42E3-9C149374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Streamlining Processes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F507A-4D4E-6028-DC15-7505EF3A9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can be formalized into a workflow?</a:t>
            </a:r>
          </a:p>
          <a:p>
            <a:r>
              <a:rPr lang="en-US"/>
              <a:t>Can that workflow be automated?</a:t>
            </a:r>
          </a:p>
          <a:p>
            <a:r>
              <a:rPr lang="en-US"/>
              <a:t>Can that be set to report and raise exceptions?</a:t>
            </a:r>
          </a:p>
          <a:p>
            <a:r>
              <a:rPr lang="en-US"/>
              <a:t>Can AI help?</a:t>
            </a:r>
          </a:p>
        </p:txBody>
      </p:sp>
      <p:pic>
        <p:nvPicPr>
          <p:cNvPr id="2" name="Picture 2" descr="Wally/Waldo | ABC For Kids Wiki | Fandom">
            <a:extLst>
              <a:ext uri="{FF2B5EF4-FFF2-40B4-BE49-F238E27FC236}">
                <a16:creationId xmlns:a16="http://schemas.microsoft.com/office/drawing/2014/main" id="{A61BD74F-F80D-CE8B-1A43-88090EE34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6468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sz="2800"/>
              <a:t>Workflow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E4D71-D1D4-0600-F899-F3C45535A1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2304" y="2229940"/>
            <a:ext cx="7365266" cy="2529232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BE6BF9-E65E-065C-DE1F-9DDE9CAA2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78" y="1171257"/>
            <a:ext cx="8269940" cy="469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ally/Waldo | ABC For Kids Wiki | Fandom">
            <a:extLst>
              <a:ext uri="{FF2B5EF4-FFF2-40B4-BE49-F238E27FC236}">
                <a16:creationId xmlns:a16="http://schemas.microsoft.com/office/drawing/2014/main" id="{1675027B-2D8F-222B-605D-26BEA70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343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2964560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>
                <a:latin typeface="Segoe"/>
                <a:cs typeface="Segoe UI"/>
              </a:rPr>
              <a:t>Boosting Financial Teamwork in Finance and Operations &amp; Power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57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sz="2800"/>
              <a:t>Workflow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E4D71-D1D4-0600-F899-F3C45535A1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cenario overview">
            <a:extLst>
              <a:ext uri="{FF2B5EF4-FFF2-40B4-BE49-F238E27FC236}">
                <a16:creationId xmlns:a16="http://schemas.microsoft.com/office/drawing/2014/main" id="{27374A45-7CBA-6126-BFB6-DC598899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95" y="1171258"/>
            <a:ext cx="9638284" cy="48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ally/Waldo | ABC For Kids Wiki | Fandom">
            <a:extLst>
              <a:ext uri="{FF2B5EF4-FFF2-40B4-BE49-F238E27FC236}">
                <a16:creationId xmlns:a16="http://schemas.microsoft.com/office/drawing/2014/main" id="{EA4AE2AF-ADEB-1987-A1F5-62BD9947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3466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sz="2800"/>
              <a:t>Workflow - Email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E4D71-D1D4-0600-F899-F3C45535A1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E2191-D4C3-E3DE-A8DC-939B9FAB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17" y="1485035"/>
            <a:ext cx="7270439" cy="4145826"/>
          </a:xfrm>
          <a:prstGeom prst="rect">
            <a:avLst/>
          </a:prstGeom>
        </p:spPr>
      </p:pic>
      <p:pic>
        <p:nvPicPr>
          <p:cNvPr id="3" name="Picture 2" descr="Wally/Waldo | ABC For Kids Wiki | Fandom">
            <a:extLst>
              <a:ext uri="{FF2B5EF4-FFF2-40B4-BE49-F238E27FC236}">
                <a16:creationId xmlns:a16="http://schemas.microsoft.com/office/drawing/2014/main" id="{92FB21C1-4502-1D5B-0390-80664CD8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9163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sz="2800"/>
              <a:t>Workflow - Teams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E4D71-D1D4-0600-F899-F3C45535A1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881C3-B773-6292-2FCD-9F9EF06D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130" y="1224962"/>
            <a:ext cx="7072213" cy="4544599"/>
          </a:xfrm>
          <a:prstGeom prst="rect">
            <a:avLst/>
          </a:prstGeom>
        </p:spPr>
      </p:pic>
      <p:pic>
        <p:nvPicPr>
          <p:cNvPr id="3" name="Picture 2" descr="Wally/Waldo | ABC For Kids Wiki | Fandom">
            <a:extLst>
              <a:ext uri="{FF2B5EF4-FFF2-40B4-BE49-F238E27FC236}">
                <a16:creationId xmlns:a16="http://schemas.microsoft.com/office/drawing/2014/main" id="{B9A6ACE7-E399-DF4B-A92E-8A1BFA57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0828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sz="2800"/>
              <a:t>Workflow with AI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E4D71-D1D4-0600-F899-F3C45535A1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3094B-E18E-0DD4-2016-559BEC34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19" y="1036219"/>
            <a:ext cx="7169236" cy="4922085"/>
          </a:xfrm>
          <a:prstGeom prst="rect">
            <a:avLst/>
          </a:prstGeom>
        </p:spPr>
      </p:pic>
      <p:pic>
        <p:nvPicPr>
          <p:cNvPr id="3" name="Picture 2" descr="Wally/Waldo | ABC For Kids Wiki | Fandom">
            <a:extLst>
              <a:ext uri="{FF2B5EF4-FFF2-40B4-BE49-F238E27FC236}">
                <a16:creationId xmlns:a16="http://schemas.microsoft.com/office/drawing/2014/main" id="{DEBF1963-1DCF-6A30-0B3E-5F7B8203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4787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397E21-4BF5-5B1E-595D-60584E5AD8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53C18DE-DDE9-85D7-D399-FBA70CC21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3094B-E18E-0DD4-2016-559BEC34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12" y="-11666"/>
            <a:ext cx="10159253" cy="6974901"/>
          </a:xfrm>
          <a:prstGeom prst="rect">
            <a:avLst/>
          </a:prstGeom>
        </p:spPr>
      </p:pic>
      <p:pic>
        <p:nvPicPr>
          <p:cNvPr id="2" name="Picture 2" descr="Wally/Waldo | ABC For Kids Wiki | Fandom">
            <a:extLst>
              <a:ext uri="{FF2B5EF4-FFF2-40B4-BE49-F238E27FC236}">
                <a16:creationId xmlns:a16="http://schemas.microsoft.com/office/drawing/2014/main" id="{0FC65CB7-40BC-9BB0-ACB4-93ADC984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0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sz="2800"/>
              <a:t>Workflow with AI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0E4D71-D1D4-0600-F899-F3C45535A1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3094B-E18E-0DD4-2016-559BEC34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19" y="1036219"/>
            <a:ext cx="7169236" cy="4922085"/>
          </a:xfrm>
          <a:prstGeom prst="rect">
            <a:avLst/>
          </a:prstGeom>
        </p:spPr>
      </p:pic>
      <p:pic>
        <p:nvPicPr>
          <p:cNvPr id="3" name="Picture 2" descr="Wally/Waldo | ABC For Kids Wiki | Fandom">
            <a:extLst>
              <a:ext uri="{FF2B5EF4-FFF2-40B4-BE49-F238E27FC236}">
                <a16:creationId xmlns:a16="http://schemas.microsoft.com/office/drawing/2014/main" id="{8B3429F7-819D-F2EC-C2ED-76835C43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17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29" y="1935162"/>
            <a:ext cx="6077634" cy="1351952"/>
          </a:xfrm>
        </p:spPr>
        <p:txBody>
          <a:bodyPr wrap="square" anchor="ctr">
            <a:normAutofit/>
          </a:bodyPr>
          <a:lstStyle/>
          <a:p>
            <a:r>
              <a:rPr lang="en-US" sz="4100"/>
              <a:t>Enhancing Visibility with Power BI </a:t>
            </a:r>
          </a:p>
        </p:txBody>
      </p:sp>
      <p:pic>
        <p:nvPicPr>
          <p:cNvPr id="2" name="Picture 4" descr="Carmen Sandiego (character) - Wikipedia">
            <a:extLst>
              <a:ext uri="{FF2B5EF4-FFF2-40B4-BE49-F238E27FC236}">
                <a16:creationId xmlns:a16="http://schemas.microsoft.com/office/drawing/2014/main" id="{B3845A0D-A94F-70F6-5704-A6264E5B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85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40790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C1B3-01D4-D6C6-9BEC-610953C7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DF547-5300-0F64-EA89-EFCEDB7072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397984" cy="4035501"/>
          </a:xfrm>
        </p:spPr>
        <p:txBody>
          <a:bodyPr/>
          <a:lstStyle/>
          <a:p>
            <a:r>
              <a:rPr lang="en-US" dirty="0"/>
              <a:t>Dashboards are a single page, or canvas, that tells a story with data</a:t>
            </a:r>
          </a:p>
          <a:p>
            <a:r>
              <a:rPr lang="en-US" dirty="0"/>
              <a:t>Because it’s one page, it has to tell the highlight reel</a:t>
            </a:r>
          </a:p>
          <a:p>
            <a:r>
              <a:rPr lang="en-US" dirty="0"/>
              <a:t>Visualizations on a dashboard are presented in tiles that show data in different formats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A6631-9A75-5F9F-EBC9-1E0A8D67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415" y="3992657"/>
            <a:ext cx="3666322" cy="2062306"/>
          </a:xfrm>
          <a:prstGeom prst="rect">
            <a:avLst/>
          </a:prstGeom>
        </p:spPr>
      </p:pic>
      <p:pic>
        <p:nvPicPr>
          <p:cNvPr id="5" name="Picture 4" descr="Carmen Sandiego (character) - Wikipedia">
            <a:extLst>
              <a:ext uri="{FF2B5EF4-FFF2-40B4-BE49-F238E27FC236}">
                <a16:creationId xmlns:a16="http://schemas.microsoft.com/office/drawing/2014/main" id="{3294F0D8-5B03-FFAC-A749-946849DF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415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72597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C1B3-01D4-D6C6-9BEC-610953C7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DB5C4-EC93-FA19-7B94-AFED9D95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73" y="1293388"/>
            <a:ext cx="6729989" cy="4639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AA6631-9A75-5F9F-EBC9-1E0A8D67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161" y="2581957"/>
            <a:ext cx="3666322" cy="2062306"/>
          </a:xfrm>
          <a:prstGeom prst="rect">
            <a:avLst/>
          </a:prstGeom>
        </p:spPr>
      </p:pic>
      <p:pic>
        <p:nvPicPr>
          <p:cNvPr id="6" name="Picture 4" descr="Carmen Sandiego (character) - Wikipedia">
            <a:extLst>
              <a:ext uri="{FF2B5EF4-FFF2-40B4-BE49-F238E27FC236}">
                <a16:creationId xmlns:a16="http://schemas.microsoft.com/office/drawing/2014/main" id="{0566D9F2-F1D3-1469-38A4-A8EEDB93A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85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56250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C1B3-01D4-D6C6-9BEC-610953C7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DF547-5300-0F64-EA89-EFCEDB7072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397984" cy="4035501"/>
          </a:xfrm>
        </p:spPr>
        <p:txBody>
          <a:bodyPr/>
          <a:lstStyle/>
          <a:p>
            <a:r>
              <a:rPr lang="en-US" dirty="0"/>
              <a:t>Dashboards are fed by reports that are populated by datasets</a:t>
            </a:r>
          </a:p>
          <a:p>
            <a:r>
              <a:rPr lang="en-US" dirty="0"/>
              <a:t>Data can be shown in real-time</a:t>
            </a:r>
          </a:p>
          <a:p>
            <a:r>
              <a:rPr lang="en-US" dirty="0"/>
              <a:t>Reports an be customized to meet your organizations needs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A6631-9A75-5F9F-EBC9-1E0A8D67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415" y="3992657"/>
            <a:ext cx="3666322" cy="2062306"/>
          </a:xfrm>
          <a:prstGeom prst="rect">
            <a:avLst/>
          </a:prstGeom>
        </p:spPr>
      </p:pic>
      <p:pic>
        <p:nvPicPr>
          <p:cNvPr id="5" name="Picture 4" descr="Carmen Sandiego (character) - Wikipedia">
            <a:extLst>
              <a:ext uri="{FF2B5EF4-FFF2-40B4-BE49-F238E27FC236}">
                <a16:creationId xmlns:a16="http://schemas.microsoft.com/office/drawing/2014/main" id="{94D733A8-A107-881C-1821-DD687837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921" y="5399165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153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A6439EB-F980-3579-4260-8BE2C620532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4283" b="14283"/>
          <a:stretch>
            <a:fillRect/>
          </a:stretch>
        </p:blipFill>
        <p:spPr/>
      </p:pic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F3F54BF-48ED-6D50-8378-1279F33F7C0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D594276-76B8-7CCA-E237-4E89AEDBA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5791" y="1868557"/>
            <a:ext cx="3407444" cy="1628706"/>
          </a:xfrm>
        </p:spPr>
        <p:txBody>
          <a:bodyPr/>
          <a:lstStyle/>
          <a:p>
            <a:r>
              <a:rPr lang="en-US"/>
              <a:t>Kelly Gustafson</a:t>
            </a:r>
          </a:p>
          <a:p>
            <a:r>
              <a:rPr lang="en-US"/>
              <a:t>VP of Microsoft Practice</a:t>
            </a:r>
          </a:p>
          <a:p>
            <a:r>
              <a:rPr lang="en-US"/>
              <a:t>Microsoft MVP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F1CD205-1BBD-B727-0FC3-53219ED1C3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5791" y="4532243"/>
            <a:ext cx="3407444" cy="1522589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>
                <a:latin typeface="Verdana"/>
                <a:ea typeface="Verdana"/>
              </a:rPr>
              <a:t>Nathan Clouse</a:t>
            </a:r>
            <a:endParaRPr lang="en-US"/>
          </a:p>
          <a:p>
            <a:r>
              <a:rPr lang="en-US">
                <a:latin typeface="Verdana"/>
                <a:ea typeface="Verdana"/>
              </a:rPr>
              <a:t>Technical Architect</a:t>
            </a:r>
            <a:endParaRPr lang="en-US"/>
          </a:p>
          <a:p>
            <a:r>
              <a:rPr lang="en-US"/>
              <a:t>Microsoft MVP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210D3287-B219-F4EE-C295-831B86824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41" y="1997754"/>
            <a:ext cx="3903455" cy="1139506"/>
          </a:xfrm>
          <a:prstGeom prst="rect">
            <a:avLst/>
          </a:prstGeom>
        </p:spPr>
      </p:pic>
      <p:pic>
        <p:nvPicPr>
          <p:cNvPr id="8194" name="Picture 2" descr="armanino - Compliance Poster Company">
            <a:extLst>
              <a:ext uri="{FF2B5EF4-FFF2-40B4-BE49-F238E27FC236}">
                <a16:creationId xmlns:a16="http://schemas.microsoft.com/office/drawing/2014/main" id="{BE889F80-6010-DD5C-0079-5DFB37BFD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576" y="4240609"/>
            <a:ext cx="3746783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ally/Waldo | ABC For Kids Wiki | Fandom">
            <a:extLst>
              <a:ext uri="{FF2B5EF4-FFF2-40B4-BE49-F238E27FC236}">
                <a16:creationId xmlns:a16="http://schemas.microsoft.com/office/drawing/2014/main" id="{20D4371D-1191-436E-C600-6433C88F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123" y="4056025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men Sandiego (character) - Wikipedia">
            <a:extLst>
              <a:ext uri="{FF2B5EF4-FFF2-40B4-BE49-F238E27FC236}">
                <a16:creationId xmlns:a16="http://schemas.microsoft.com/office/drawing/2014/main" id="{06288966-DA2F-7278-CCB6-5627D2A7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830" y="1700988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1664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C1B3-01D4-D6C6-9BEC-610953C7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Performance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DF547-5300-0F64-EA89-EFCEDB7072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397984" cy="4035501"/>
          </a:xfrm>
        </p:spPr>
        <p:txBody>
          <a:bodyPr/>
          <a:lstStyle/>
          <a:p>
            <a:r>
              <a:rPr lang="en-US" dirty="0"/>
              <a:t>NEW reporting tool that allows for financial reporting in Power BI</a:t>
            </a:r>
          </a:p>
          <a:p>
            <a:r>
              <a:rPr lang="en-US" dirty="0"/>
              <a:t>Several Out of the Box reports available</a:t>
            </a:r>
          </a:p>
          <a:p>
            <a:r>
              <a:rPr lang="en-US" dirty="0"/>
              <a:t>No additional licensing costs AT THIS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A6631-9A75-5F9F-EBC9-1E0A8D67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415" y="3992657"/>
            <a:ext cx="3666322" cy="2062306"/>
          </a:xfrm>
          <a:prstGeom prst="rect">
            <a:avLst/>
          </a:prstGeom>
        </p:spPr>
      </p:pic>
      <p:pic>
        <p:nvPicPr>
          <p:cNvPr id="5" name="Picture 4" descr="Carmen Sandiego (character) - Wikipedia">
            <a:extLst>
              <a:ext uri="{FF2B5EF4-FFF2-40B4-BE49-F238E27FC236}">
                <a16:creationId xmlns:a16="http://schemas.microsoft.com/office/drawing/2014/main" id="{56F924FD-5BF1-A0C2-FEB4-7B895DB4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2" y="5399165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98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74B85-AE3A-40AF-4A39-9A962289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1" y="561037"/>
            <a:ext cx="10950889" cy="5707875"/>
          </a:xfrm>
          <a:prstGeom prst="rect">
            <a:avLst/>
          </a:prstGeom>
        </p:spPr>
      </p:pic>
      <p:pic>
        <p:nvPicPr>
          <p:cNvPr id="4" name="Picture 4" descr="Carmen Sandiego (character) - Wikipedia">
            <a:extLst>
              <a:ext uri="{FF2B5EF4-FFF2-40B4-BE49-F238E27FC236}">
                <a16:creationId xmlns:a16="http://schemas.microsoft.com/office/drawing/2014/main" id="{D51646B7-5C99-ED2C-DC60-E33E37C83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630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546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2DEE-2DE8-94E4-27A3-9B36A6C8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Performance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8C70E-CCC5-9B66-F044-FEE9063BC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/>
          <a:lstStyle/>
          <a:p>
            <a:r>
              <a:rPr lang="en-US" sz="3200" dirty="0"/>
              <a:t>Balance Sheet</a:t>
            </a:r>
          </a:p>
          <a:p>
            <a:r>
              <a:rPr lang="en-US" sz="3200" dirty="0"/>
              <a:t>Budget vs Actual</a:t>
            </a:r>
          </a:p>
          <a:p>
            <a:r>
              <a:rPr lang="en-US" sz="3200" dirty="0"/>
              <a:t>Financial Performance</a:t>
            </a:r>
          </a:p>
          <a:p>
            <a:r>
              <a:rPr lang="en-US" sz="3200" dirty="0"/>
              <a:t>General Ledger Dimension Details</a:t>
            </a:r>
          </a:p>
          <a:p>
            <a:r>
              <a:rPr lang="en-US" sz="3200" dirty="0"/>
              <a:t>General Ledger Transaction Details</a:t>
            </a:r>
          </a:p>
          <a:p>
            <a:r>
              <a:rPr lang="en-US" sz="3200" dirty="0"/>
              <a:t>Profit and Loss</a:t>
            </a:r>
          </a:p>
          <a:p>
            <a:r>
              <a:rPr lang="en-US" sz="3200" dirty="0"/>
              <a:t>Purchase orders</a:t>
            </a:r>
          </a:p>
          <a:p>
            <a:r>
              <a:rPr lang="en-US" sz="3200" dirty="0"/>
              <a:t>Vendor Aging</a:t>
            </a:r>
          </a:p>
          <a:p>
            <a:r>
              <a:rPr lang="en-US" sz="3200" dirty="0"/>
              <a:t>Vendor Invoices</a:t>
            </a:r>
          </a:p>
          <a:p>
            <a:r>
              <a:rPr lang="en-US" sz="3200" dirty="0"/>
              <a:t>Vendor Payments</a:t>
            </a:r>
          </a:p>
          <a:p>
            <a:r>
              <a:rPr lang="en-US" sz="3200" dirty="0"/>
              <a:t>Vendor transaction details</a:t>
            </a:r>
          </a:p>
          <a:p>
            <a:r>
              <a:rPr lang="en-US" sz="3200" dirty="0"/>
              <a:t>Sales aging</a:t>
            </a:r>
          </a:p>
          <a:p>
            <a:r>
              <a:rPr lang="en-US" sz="3200" dirty="0"/>
              <a:t>Sales transaction details</a:t>
            </a:r>
          </a:p>
        </p:txBody>
      </p:sp>
      <p:pic>
        <p:nvPicPr>
          <p:cNvPr id="4" name="Picture 4" descr="Carmen Sandiego (character) - Wikipedia">
            <a:extLst>
              <a:ext uri="{FF2B5EF4-FFF2-40B4-BE49-F238E27FC236}">
                <a16:creationId xmlns:a16="http://schemas.microsoft.com/office/drawing/2014/main" id="{B88FBAA5-6C77-A4CF-258C-BDACDEA8E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630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43914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Success Stories</a:t>
            </a:r>
          </a:p>
        </p:txBody>
      </p:sp>
      <p:pic>
        <p:nvPicPr>
          <p:cNvPr id="2" name="Picture 4" descr="Carmen Sandiego (character) - Wikipedia">
            <a:extLst>
              <a:ext uri="{FF2B5EF4-FFF2-40B4-BE49-F238E27FC236}">
                <a16:creationId xmlns:a16="http://schemas.microsoft.com/office/drawing/2014/main" id="{EC40DE0F-72E6-C0D9-6BF0-AC3CA8D27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85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956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and Q&amp;A</a:t>
            </a:r>
          </a:p>
        </p:txBody>
      </p:sp>
      <p:pic>
        <p:nvPicPr>
          <p:cNvPr id="2" name="Picture 4" descr="Carmen Sandiego (character) - Wikipedia">
            <a:extLst>
              <a:ext uri="{FF2B5EF4-FFF2-40B4-BE49-F238E27FC236}">
                <a16:creationId xmlns:a16="http://schemas.microsoft.com/office/drawing/2014/main" id="{8D6AE215-1537-237C-C4A6-118FC694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85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68643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3E29E-D8B6-40B2-8AD4-237CEB8B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Suggested 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06FF3-4088-45A1-B03E-3F45C98C1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https://www.microsoft.com/en-us/power-platform/products/power-automate#Use-cases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https://10xds.com/blog/microsoft-power-platform-use-cases/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https://powerplatformer.com/13-use-cases-for-the-power-platform/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https://imperiumdynamics.com/blog/power-platform-use-cases-examples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https://ngenioussolutions.com/blog/microsoft-powerapps-use-cases/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https://learn.microsoft.com/en-us/dynamics365/finance/business-performance-analytics/configure-bpa?source=recommendations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https://learn.microsoft.com/en-us/dynamics365/finance/business-performance-analytics/reports-in-bpa?source=recommendations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115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st With Where In The World Is Carmen Sandiego Beach Towel by Maeve Roth -  Pixels Merch">
            <a:extLst>
              <a:ext uri="{FF2B5EF4-FFF2-40B4-BE49-F238E27FC236}">
                <a16:creationId xmlns:a16="http://schemas.microsoft.com/office/drawing/2014/main" id="{98E0E4A3-486F-6612-8BFC-EADD79E7A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86" y="708941"/>
            <a:ext cx="551497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93702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02C7D1-5CAB-3231-D9EB-D98E820F10FC}"/>
              </a:ext>
            </a:extLst>
          </p:cNvPr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2">
              <a:alpha val="6231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2712E4A-C4AB-5C53-E90C-010686EB0BD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2024 Dynamic Communities.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BF911-2A9C-2643-6C42-D2B79AB6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8C8DA-E0EC-DDB1-8F81-26819E054EA0}"/>
              </a:ext>
            </a:extLst>
          </p:cNvPr>
          <p:cNvSpPr txBox="1"/>
          <p:nvPr/>
        </p:nvSpPr>
        <p:spPr>
          <a:xfrm>
            <a:off x="3680923" y="3928051"/>
            <a:ext cx="6172200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800">
                <a:latin typeface="segoe ui black"/>
                <a:ea typeface="segoe ui black"/>
                <a:cs typeface="Poppins SemiBold"/>
              </a:rPr>
              <a:t>AX/FINANCE &amp; OPS</a:t>
            </a:r>
          </a:p>
        </p:txBody>
      </p:sp>
      <p:pic>
        <p:nvPicPr>
          <p:cNvPr id="7" name="Picture 6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BF390F01-8602-731F-492E-DD58C7A8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16" y="4467732"/>
            <a:ext cx="2579151" cy="24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876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E6F4F-34A7-9B1E-CBDE-E2584E87A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4041" y="1672535"/>
            <a:ext cx="7844496" cy="463225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pPr marL="290830" indent="-290830">
              <a:spcAft>
                <a:spcPts val="1200"/>
              </a:spcAft>
            </a:pPr>
            <a:r>
              <a:rPr lang="en-US" sz="1800">
                <a:latin typeface="Verdana"/>
                <a:ea typeface="Verdana"/>
              </a:rPr>
              <a:t>Welcome and Session Overview</a:t>
            </a:r>
            <a:endParaRPr lang="en-US">
              <a:latin typeface="Verdana"/>
              <a:ea typeface="Verdana"/>
            </a:endParaRPr>
          </a:p>
          <a:p>
            <a:pPr marL="290830" indent="-290830">
              <a:spcAft>
                <a:spcPts val="1200"/>
              </a:spcAft>
            </a:pPr>
            <a:r>
              <a:rPr lang="en-US">
                <a:latin typeface="Verdana"/>
                <a:ea typeface="Verdana"/>
              </a:rPr>
              <a:t>Collaboration Challenges in Finance [Kelly]</a:t>
            </a:r>
            <a:endParaRPr lang="en-US"/>
          </a:p>
          <a:p>
            <a:pPr marL="290830" indent="-290830">
              <a:spcAft>
                <a:spcPts val="1200"/>
              </a:spcAft>
            </a:pPr>
            <a:r>
              <a:rPr lang="en-US" sz="1800">
                <a:latin typeface="Verdana"/>
                <a:ea typeface="Verdana"/>
              </a:rPr>
              <a:t>The Microsoft 365 and Dynamics 365 Path to Integration</a:t>
            </a:r>
            <a:r>
              <a:rPr lang="en-US">
                <a:latin typeface="Verdana"/>
                <a:ea typeface="Verdana"/>
              </a:rPr>
              <a:t> [Nathan]</a:t>
            </a:r>
            <a:endParaRPr lang="en-US" sz="1800"/>
          </a:p>
          <a:p>
            <a:pPr marL="290830" indent="-290830">
              <a:spcAft>
                <a:spcPts val="1200"/>
              </a:spcAft>
            </a:pPr>
            <a:r>
              <a:rPr lang="en-US">
                <a:latin typeface="Verdana"/>
                <a:ea typeface="Verdana"/>
              </a:rPr>
              <a:t>Automating Finance Workflows within D365 and/or Power Automate [Nathan]</a:t>
            </a:r>
            <a:endParaRPr lang="en-US"/>
          </a:p>
          <a:p>
            <a:pPr marL="290830" indent="-290830">
              <a:spcAft>
                <a:spcPts val="1200"/>
              </a:spcAft>
            </a:pPr>
            <a:r>
              <a:rPr lang="en-US" sz="1800">
                <a:latin typeface="Verdana"/>
                <a:ea typeface="Verdana"/>
              </a:rPr>
              <a:t>Enhancing Visibility with Power BI</a:t>
            </a:r>
            <a:r>
              <a:rPr lang="en-US">
                <a:latin typeface="Verdana"/>
                <a:ea typeface="Verdana"/>
              </a:rPr>
              <a:t> [Kelly]</a:t>
            </a:r>
            <a:endParaRPr lang="en-US" sz="1800"/>
          </a:p>
          <a:p>
            <a:pPr marL="290830" indent="-290830">
              <a:spcAft>
                <a:spcPts val="1200"/>
              </a:spcAft>
            </a:pPr>
            <a:r>
              <a:rPr lang="en-US">
                <a:latin typeface="Verdana"/>
                <a:ea typeface="Verdana"/>
              </a:rPr>
              <a:t>Success Stories</a:t>
            </a:r>
          </a:p>
          <a:p>
            <a:pPr marL="290830" indent="-290830">
              <a:spcAft>
                <a:spcPts val="1200"/>
              </a:spcAft>
            </a:pPr>
            <a:r>
              <a:rPr lang="en-US" sz="1800">
                <a:latin typeface="Verdana"/>
                <a:ea typeface="Verdana"/>
              </a:rPr>
              <a:t>Recap and Q&amp;A</a:t>
            </a:r>
          </a:p>
        </p:txBody>
      </p:sp>
      <p:pic>
        <p:nvPicPr>
          <p:cNvPr id="2" name="Picture 4" descr="Carmen Sandiego (character) - Wikipedia">
            <a:extLst>
              <a:ext uri="{FF2B5EF4-FFF2-40B4-BE49-F238E27FC236}">
                <a16:creationId xmlns:a16="http://schemas.microsoft.com/office/drawing/2014/main" id="{5FE4E664-EA74-163A-59DC-46098300A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85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9122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Collaboration Challenges in Finance</a:t>
            </a:r>
          </a:p>
        </p:txBody>
      </p:sp>
      <p:pic>
        <p:nvPicPr>
          <p:cNvPr id="2" name="Picture 4" descr="Carmen Sandiego (character) - Wikipedia">
            <a:extLst>
              <a:ext uri="{FF2B5EF4-FFF2-40B4-BE49-F238E27FC236}">
                <a16:creationId xmlns:a16="http://schemas.microsoft.com/office/drawing/2014/main" id="{CA3EE0CD-A28D-B2CF-BEB7-2810C545D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85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775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her head with her hands&#10;&#10;Description automatically generated">
            <a:extLst>
              <a:ext uri="{FF2B5EF4-FFF2-40B4-BE49-F238E27FC236}">
                <a16:creationId xmlns:a16="http://schemas.microsoft.com/office/drawing/2014/main" id="{B0CCB9CF-1A81-B406-7AEA-41CD70E5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6981" y="502418"/>
            <a:ext cx="8291461" cy="55165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136EF-EADF-5C46-AC74-E266C8DADED4}"/>
              </a:ext>
            </a:extLst>
          </p:cNvPr>
          <p:cNvSpPr/>
          <p:nvPr/>
        </p:nvSpPr>
        <p:spPr>
          <a:xfrm>
            <a:off x="231521" y="3035597"/>
            <a:ext cx="119734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Do collaboration challenges in  </a:t>
            </a:r>
          </a:p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Finance have you feeling frustrated?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4704B-9774-263F-DB70-128BE9B3E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456" y="5543551"/>
            <a:ext cx="865707" cy="14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969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685B1B-5575-7D26-1110-5AC305B3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7" y="459009"/>
            <a:ext cx="10972484" cy="712249"/>
          </a:xfrm>
        </p:spPr>
        <p:txBody>
          <a:bodyPr/>
          <a:lstStyle/>
          <a:p>
            <a:r>
              <a:rPr lang="en-US" dirty="0"/>
              <a:t>Common collaboration challenges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6A50FA-0B9B-1CA0-FCFA-3C5D96863E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972800" cy="4035501"/>
          </a:xfrm>
        </p:spPr>
        <p:txBody>
          <a:bodyPr/>
          <a:lstStyle/>
          <a:p>
            <a:r>
              <a:rPr lang="en-US" dirty="0"/>
              <a:t>Communication – or lack thereof</a:t>
            </a:r>
          </a:p>
          <a:p>
            <a:r>
              <a:rPr lang="en-US" dirty="0"/>
              <a:t>Workflow bottlenecks</a:t>
            </a:r>
          </a:p>
          <a:p>
            <a:r>
              <a:rPr lang="en-US" dirty="0"/>
              <a:t>Need for insight into data</a:t>
            </a:r>
          </a:p>
          <a:p>
            <a:r>
              <a:rPr lang="en-US" dirty="0"/>
              <a:t>Disconnected processes, or lack of standard processes</a:t>
            </a:r>
          </a:p>
          <a:p>
            <a:r>
              <a:rPr lang="en-US" dirty="0"/>
              <a:t>Disconnected systems impacting decision making and productivity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D012A-3DB8-D520-2C01-AB49E517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747" y="5543551"/>
            <a:ext cx="865707" cy="14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106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685B1B-5575-7D26-1110-5AC305B3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7" y="459009"/>
            <a:ext cx="10972484" cy="712249"/>
          </a:xfrm>
        </p:spPr>
        <p:txBody>
          <a:bodyPr/>
          <a:lstStyle/>
          <a:p>
            <a:r>
              <a:rPr lang="en-US" dirty="0"/>
              <a:t>Common collaboration challenges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6A50FA-0B9B-1CA0-FCFA-3C5D96863E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972800" cy="4035501"/>
          </a:xfrm>
        </p:spPr>
        <p:txBody>
          <a:bodyPr/>
          <a:lstStyle/>
          <a:p>
            <a:r>
              <a:rPr lang="en-US" dirty="0"/>
              <a:t>Data silos</a:t>
            </a:r>
          </a:p>
          <a:p>
            <a:r>
              <a:rPr lang="en-US" dirty="0"/>
              <a:t>Miscommunication – sometimes in remote or hybrid work environments</a:t>
            </a:r>
          </a:p>
          <a:p>
            <a:r>
              <a:rPr lang="en-US" dirty="0"/>
              <a:t>Resistance to change</a:t>
            </a:r>
          </a:p>
        </p:txBody>
      </p:sp>
      <p:pic>
        <p:nvPicPr>
          <p:cNvPr id="2" name="Picture 4" descr="Carmen Sandiego (character) - Wikipedia">
            <a:extLst>
              <a:ext uri="{FF2B5EF4-FFF2-40B4-BE49-F238E27FC236}">
                <a16:creationId xmlns:a16="http://schemas.microsoft.com/office/drawing/2014/main" id="{6D041393-6A39-6E7A-80DC-F56605B9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585" y="5543299"/>
            <a:ext cx="867890" cy="14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159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29" y="1935162"/>
            <a:ext cx="6077634" cy="1351952"/>
          </a:xfrm>
        </p:spPr>
        <p:txBody>
          <a:bodyPr wrap="square" anchor="ctr">
            <a:normAutofit/>
          </a:bodyPr>
          <a:lstStyle/>
          <a:p>
            <a:r>
              <a:rPr lang="en-US" sz="3100"/>
              <a:t>The Microsoft 365 and Dynamics 365 Path to Integration</a:t>
            </a:r>
          </a:p>
        </p:txBody>
      </p:sp>
      <p:pic>
        <p:nvPicPr>
          <p:cNvPr id="2" name="Picture 2" descr="Wally/Waldo | ABC For Kids Wiki | Fandom">
            <a:extLst>
              <a:ext uri="{FF2B5EF4-FFF2-40B4-BE49-F238E27FC236}">
                <a16:creationId xmlns:a16="http://schemas.microsoft.com/office/drawing/2014/main" id="{1BE0EB79-E8EF-49D7-F071-9A922CB0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733" y="5757013"/>
            <a:ext cx="536742" cy="1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3972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rimary with bullets">
  <a:themeElements>
    <a:clrScheme name="Custom 5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0095C8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95C8"/>
      </a:hlink>
      <a:folHlink>
        <a:srgbClr val="84BD00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CUG-NAVUG Summit 2018 speaker template.pptx" id="{E4180D32-CB38-412B-90E4-C6A367F14268}" vid="{5ABA93EF-FCBD-4FE3-891E-C6F4305AB83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12" ma:contentTypeDescription="Create a new document." ma:contentTypeScope="" ma:versionID="104080db1cd04971f2b37a5aa1a8aa92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71f16d0d2125ff20b7d31cc6d8c34b62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3fc197d-f5e7-4c43-938a-9929e93577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5e555c1-6094-442e-ab48-ec10f99c704e}" ma:internalName="TaxCatchAll" ma:showField="CatchAllData" ma:web="c32e8f56-b4af-4143-8a45-c6aec7ec70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f9c791-4e7e-42f3-b110-f2d048dfe1f4">
      <Terms xmlns="http://schemas.microsoft.com/office/infopath/2007/PartnerControls"/>
    </lcf76f155ced4ddcb4097134ff3c332f>
    <TaxCatchAll xmlns="c32e8f56-b4af-4143-8a45-c6aec7ec705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16E2DF-6250-462F-A104-8E58D2826D65}">
  <ds:schemaRefs>
    <ds:schemaRef ds:uri="81f9c791-4e7e-42f3-b110-f2d048dfe1f4"/>
    <ds:schemaRef ds:uri="c32e8f56-b4af-4143-8a45-c6aec7ec70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81f9c791-4e7e-42f3-b110-f2d048dfe1f4"/>
    <ds:schemaRef ds:uri="c32e8f56-b4af-4143-8a45-c6aec7ec7059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534</Words>
  <Application>Microsoft Office PowerPoint</Application>
  <PresentationFormat>Custom</PresentationFormat>
  <Paragraphs>102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primary with bullets</vt:lpstr>
      <vt:lpstr>Custom Design</vt:lpstr>
      <vt:lpstr>PowerPoint Presentation</vt:lpstr>
      <vt:lpstr>Boosting Financial Teamwork in Finance and Operations &amp; Power Platform</vt:lpstr>
      <vt:lpstr>PowerPoint Presentation</vt:lpstr>
      <vt:lpstr>PowerPoint Presentation</vt:lpstr>
      <vt:lpstr>Collaboration Challenges in Finance</vt:lpstr>
      <vt:lpstr>PowerPoint Presentation</vt:lpstr>
      <vt:lpstr>Common collaboration challenges</vt:lpstr>
      <vt:lpstr>Common collaboration challenges</vt:lpstr>
      <vt:lpstr>The Microsoft 365 and Dynamics 365 Path to Integration</vt:lpstr>
      <vt:lpstr>M365</vt:lpstr>
      <vt:lpstr>D365</vt:lpstr>
      <vt:lpstr>Power Platform</vt:lpstr>
      <vt:lpstr>What can they do?</vt:lpstr>
      <vt:lpstr>Example</vt:lpstr>
      <vt:lpstr>PowerPoint Presentation</vt:lpstr>
      <vt:lpstr>Example</vt:lpstr>
      <vt:lpstr>Automating Finance Workflows within D365 and/or Power Automate </vt:lpstr>
      <vt:lpstr>Streamlining Processes</vt:lpstr>
      <vt:lpstr>Workflow</vt:lpstr>
      <vt:lpstr>Workflow</vt:lpstr>
      <vt:lpstr>Workflow - Email</vt:lpstr>
      <vt:lpstr>Workflow - Teams</vt:lpstr>
      <vt:lpstr>Workflow with AI</vt:lpstr>
      <vt:lpstr>PowerPoint Presentation</vt:lpstr>
      <vt:lpstr>Workflow with AI</vt:lpstr>
      <vt:lpstr>Enhancing Visibility with Power BI </vt:lpstr>
      <vt:lpstr>Power BI</vt:lpstr>
      <vt:lpstr>Power BI</vt:lpstr>
      <vt:lpstr>Power BI</vt:lpstr>
      <vt:lpstr>Business Performance Analytics</vt:lpstr>
      <vt:lpstr>PowerPoint Presentation</vt:lpstr>
      <vt:lpstr>Business Performance Analytics</vt:lpstr>
      <vt:lpstr>Success Stories</vt:lpstr>
      <vt:lpstr>Recap and Q&amp;A</vt:lpstr>
      <vt:lpstr>Suggested Resources</vt:lpstr>
      <vt:lpstr>PowerPoint Presentation</vt:lpstr>
      <vt:lpstr>PowerPoint Presentation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>Cross UG Summit 2017</dc:subject>
  <dc:creator>Ty Hagerott</dc:creator>
  <cp:keywords>Dynamic Communities</cp:keywords>
  <dc:description>Template: Mitchell Derrey; Silver Fox Productions_x000d_
Formatting: _x000d_
Audience Type:</dc:description>
  <cp:lastModifiedBy>Kelly Gustafson</cp:lastModifiedBy>
  <cp:revision>2</cp:revision>
  <dcterms:created xsi:type="dcterms:W3CDTF">2018-06-21T13:40:22Z</dcterms:created>
  <dcterms:modified xsi:type="dcterms:W3CDTF">2024-10-16T14:38:12Z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